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17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82B6C0-7B44-4A03-83A4-C5129F1234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288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8A342-6493-439A-B718-5353946C9C7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Objectives: </a:t>
            </a:r>
          </a:p>
          <a:p>
            <a:r>
              <a:rPr lang="en-US" altLang="en-US"/>
              <a:t>	To state the value of Avogadro’s number:  6.02 x10</a:t>
            </a:r>
            <a:r>
              <a:rPr lang="en-US" altLang="en-US" baseline="30000"/>
              <a:t>23</a:t>
            </a:r>
            <a:r>
              <a:rPr lang="en-US" altLang="en-US"/>
              <a:t>.</a:t>
            </a:r>
          </a:p>
          <a:p>
            <a:r>
              <a:rPr lang="en-US" altLang="en-US"/>
              <a:t>	To state the mass of Avogadro’s number of atoms for any element by referring to the periodic table.</a:t>
            </a:r>
          </a:p>
          <a:p>
            <a:r>
              <a:rPr lang="en-US" altLang="en-US"/>
              <a:t>	To relate the moles of a substance to the number of particles.</a:t>
            </a:r>
          </a:p>
          <a:p>
            <a:endParaRPr lang="en-US" altLang="en-US"/>
          </a:p>
          <a:p>
            <a:r>
              <a:rPr lang="en-US" altLang="en-US"/>
              <a:t>http://www.birdxcanada.com/sonic/mole_400.jpg</a:t>
            </a:r>
          </a:p>
        </p:txBody>
      </p:sp>
    </p:spTree>
    <p:extLst>
      <p:ext uri="{BB962C8B-B14F-4D97-AF65-F5344CB8AC3E}">
        <p14:creationId xmlns:p14="http://schemas.microsoft.com/office/powerpoint/2010/main" val="2781684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8BB51E-532E-4707-8B00-22CE94982C5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29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6EA20-06C6-4EF9-894B-26F64628A5C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http://web.syr.edu/~nstefanc/New%20Counting.JPG</a:t>
            </a:r>
          </a:p>
          <a:p>
            <a:r>
              <a:rPr lang="en-US" altLang="en-US"/>
              <a:t>http://www.wildcru.org/research/farming/moles/mole1.jpg</a:t>
            </a:r>
          </a:p>
        </p:txBody>
      </p:sp>
    </p:spTree>
    <p:extLst>
      <p:ext uri="{BB962C8B-B14F-4D97-AF65-F5344CB8AC3E}">
        <p14:creationId xmlns:p14="http://schemas.microsoft.com/office/powerpoint/2010/main" val="3383600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FB131-B6C3-423E-AD68-BE50F331E63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http://dbhs.wvusd.k12.ca.us/webdocs/ChemTeamIndex2.html  (link for Avogadro paper)</a:t>
            </a:r>
          </a:p>
        </p:txBody>
      </p:sp>
    </p:spTree>
    <p:extLst>
      <p:ext uri="{BB962C8B-B14F-4D97-AF65-F5344CB8AC3E}">
        <p14:creationId xmlns:p14="http://schemas.microsoft.com/office/powerpoint/2010/main" val="2647680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E3122-51DE-4DBD-B33B-737DC89129C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more precise value of Avagadro’s number = 6.022045 E23.</a:t>
            </a:r>
          </a:p>
          <a:p>
            <a:endParaRPr lang="en-US" altLang="en-US"/>
          </a:p>
          <a:p>
            <a:r>
              <a:rPr lang="en-US" altLang="en-US"/>
              <a:t>How could you determine the number of sugar crystals in a bowl of sugar?</a:t>
            </a:r>
          </a:p>
          <a:p>
            <a:r>
              <a:rPr lang="en-US" altLang="en-US"/>
              <a:t>	Is it possible to get a reasonably close estimate?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988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E8640-7322-40B2-8B43-37BB739874B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more precise value of Avagadro’s number = 6.022045 E23.</a:t>
            </a:r>
          </a:p>
          <a:p>
            <a:endParaRPr lang="en-US" altLang="en-US"/>
          </a:p>
          <a:p>
            <a:r>
              <a:rPr lang="en-US" altLang="en-US"/>
              <a:t>How could you determine the number of sugar crystals in a bowl of sugar?</a:t>
            </a:r>
          </a:p>
          <a:p>
            <a:r>
              <a:rPr lang="en-US" altLang="en-US"/>
              <a:t>	Is it possible to get a reasonably close estimate?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270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7EF476-B073-4330-8FB0-DFC0C744F19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Cray-1 supercomputer prototype was built by Cray Research, Inc. The Cray-1 contained 200,000 integrated circuits and could perform 100 million floating point operations per second (100 MFLOPS).   Using this machine it would still take 200 million years to count to 1 mole!</a:t>
            </a:r>
          </a:p>
        </p:txBody>
      </p:sp>
    </p:spTree>
    <p:extLst>
      <p:ext uri="{BB962C8B-B14F-4D97-AF65-F5344CB8AC3E}">
        <p14:creationId xmlns:p14="http://schemas.microsoft.com/office/powerpoint/2010/main" val="2830272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F2D96-5A7E-4D1A-9346-97098D1184F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38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ABD0C6-2186-4B42-AFC3-AA95E4F982D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6.02 x 10</a:t>
            </a:r>
            <a:r>
              <a:rPr lang="en-US" altLang="en-US" baseline="30000"/>
              <a:t>23 </a:t>
            </a:r>
            <a:r>
              <a:rPr lang="en-US" altLang="en-US"/>
              <a:t>softballs  = volume of Earth</a:t>
            </a:r>
          </a:p>
          <a:p>
            <a:r>
              <a:rPr lang="en-US" altLang="en-US"/>
              <a:t>6.02 x 10</a:t>
            </a:r>
            <a:r>
              <a:rPr lang="en-US" altLang="en-US" baseline="30000"/>
              <a:t>23 </a:t>
            </a:r>
            <a:r>
              <a:rPr lang="en-US" altLang="en-US"/>
              <a:t>Olympic shot puts  = mass of Earth</a:t>
            </a:r>
          </a:p>
          <a:p>
            <a:r>
              <a:rPr lang="en-US" altLang="en-US"/>
              <a:t>6.02 x 10</a:t>
            </a:r>
            <a:r>
              <a:rPr lang="en-US" altLang="en-US" baseline="30000"/>
              <a:t>23 </a:t>
            </a:r>
            <a:r>
              <a:rPr lang="en-US" altLang="en-US"/>
              <a:t>atoms H laid side by side would encircle Earth ~1,000,000 times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421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24226-9887-4DBF-B77A-3F32A2D44CD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50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513B9-F3E4-467C-B9AB-BE2EFA9D2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29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1EE68-32EB-41BF-A32C-6C3761995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64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97C7B-0AEF-4D67-B994-A7C719535C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09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67768-17F5-44F9-B9AF-6824D7BC60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05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39BCB-91ED-4107-9DCA-D74205E0CE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20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5E6F6-6EB2-4DE2-9A15-81952F195A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99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CD0BF-B429-46F2-B1F0-00DA8C5CA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92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39416-3E30-4E41-8D0B-A7DBEE6F5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23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774A7-1125-4775-ABCB-3794ACB8A4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61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5AB93-E5A4-4429-82D5-748710436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73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57AC2-E00D-4FAC-B953-19BCCAAEAE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2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BFF11C-1AFA-415B-AFD7-0C6E862C69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jpe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5" Type="http://schemas.openxmlformats.org/officeDocument/2006/relationships/slide" Target="slide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hyperlink" Target="../Atom%20Word/Avogadro%20paper.doc" TargetMode="Externa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hyperlink" Target="http://www.woodrow.org/teachers/ci/1992/Avogadro.html" TargetMode="External"/><Relationship Id="rId5" Type="http://schemas.openxmlformats.org/officeDocument/2006/relationships/image" Target="../media/image4.jpe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slide" Target="slide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8.jpeg"/><Relationship Id="rId5" Type="http://schemas.openxmlformats.org/officeDocument/2006/relationships/slide" Target="slide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The Mole Concept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838200" y="5338763"/>
            <a:ext cx="7470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chemeClr val="bg1"/>
                </a:solidFill>
              </a:rPr>
              <a:t>Avogadro’s Number  =  6.022 x 10</a:t>
            </a:r>
            <a:r>
              <a:rPr lang="en-US" altLang="en-US" sz="3600" baseline="3000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25604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605" name="Picture 5" descr="mole_4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60020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 Mole of Particles</a:t>
            </a:r>
          </a:p>
        </p:txBody>
      </p:sp>
      <p:pic>
        <p:nvPicPr>
          <p:cNvPr id="44035" name="Picture 3" descr="1 mole of particle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EFEEF3"/>
              </a:clrFrom>
              <a:clrTo>
                <a:srgbClr val="EFEEF3">
                  <a:alpha val="0"/>
                </a:srgbClr>
              </a:clrTo>
            </a:clrChange>
            <a:lum bright="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2" t="8820" r="2942" b="11398"/>
          <a:stretch>
            <a:fillRect/>
          </a:stretch>
        </p:blipFill>
        <p:spPr bwMode="auto">
          <a:xfrm>
            <a:off x="609600" y="1828800"/>
            <a:ext cx="7924800" cy="408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6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Counting Atoms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/>
              <a:t>Chemistry is a </a:t>
            </a:r>
            <a:r>
              <a:rPr lang="en-US" altLang="en-US" i="1"/>
              <a:t>quantitative</a:t>
            </a:r>
            <a:r>
              <a:rPr lang="en-US" altLang="en-US"/>
              <a:t> science - we need a "counting unit."</a:t>
            </a:r>
          </a:p>
          <a:p>
            <a:endParaRPr lang="en-US" altLang="en-US" sz="1000"/>
          </a:p>
          <a:p>
            <a:r>
              <a:rPr lang="en-US" altLang="en-US"/>
              <a:t>The </a:t>
            </a:r>
            <a:r>
              <a:rPr lang="en-US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MOLE</a:t>
            </a:r>
          </a:p>
          <a:p>
            <a:endParaRPr lang="en-US" altLang="en-US" sz="10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en-US"/>
              <a:t>1 mole is the amount of substance that contains as many particles (atoms or molecules) as there are in 12.0 g of C-12.</a:t>
            </a:r>
          </a:p>
        </p:txBody>
      </p:sp>
      <p:pic>
        <p:nvPicPr>
          <p:cNvPr id="27652" name="Picture 4" descr="New%20Count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713" y="2570163"/>
            <a:ext cx="1003300" cy="149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3" name="Picture 5" descr="mole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163" y="3052763"/>
            <a:ext cx="1397000" cy="101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533400"/>
          </a:xfrm>
        </p:spPr>
        <p:txBody>
          <a:bodyPr/>
          <a:lstStyle/>
          <a:p>
            <a:r>
              <a:rPr lang="en-US" altLang="en-US" sz="4000"/>
              <a:t>The Mole is Developed</a:t>
            </a:r>
          </a:p>
        </p:txBody>
      </p:sp>
      <p:graphicFrame>
        <p:nvGraphicFramePr>
          <p:cNvPr id="29699" name="Group 3"/>
          <p:cNvGraphicFramePr>
            <a:graphicFrameLocks noGrp="1"/>
          </p:cNvGraphicFramePr>
          <p:nvPr/>
        </p:nvGraphicFramePr>
        <p:xfrm>
          <a:off x="381000" y="1219200"/>
          <a:ext cx="8458200" cy="5095875"/>
        </p:xfrm>
        <a:graphic>
          <a:graphicData uri="http://schemas.openxmlformats.org/drawingml/2006/table">
            <a:tbl>
              <a:tblPr/>
              <a:tblGrid>
                <a:gridCol w="3352800"/>
                <a:gridCol w="2667000"/>
                <a:gridCol w="24384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Carbon Atoms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Hydrogen Atoms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Mass Ratio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</a:tr>
              <a:tr h="306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Number                              Mass (amu)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Number                  Mass (amu)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Mass carbon / Mass hydrogen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</a:tr>
              <a:tr h="608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amu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=  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1 amu            1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[2 x 12]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2        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[2 x 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 amu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=  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2 amu          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      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[10 x 12]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10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[10 x 1]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 amu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=  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10 amu            1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</a:tr>
              <a:tr h="1366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600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[50 x 12]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50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[50 x 1]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600 amu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=  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50 amu            1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</a:tr>
              <a:tr h="739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(6.02 x 10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 x (12)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FF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Avogadro’s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number   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(6.02 x 10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 x 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FF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(6.02 x 10</a:t>
                      </a:r>
                      <a:r>
                        <a:rPr kumimoji="0" lang="en-US" altLang="en-US" sz="1400" b="0" i="0" u="sng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 x (12)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=    </a:t>
                      </a:r>
                      <a:r>
                        <a:rPr kumimoji="0" lang="en-US" altLang="en-US" sz="1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(6.02 x 10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 x (1)            1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FF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</a:tr>
              <a:tr h="519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FF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FF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FF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FE5"/>
                    </a:solidFill>
                  </a:tcPr>
                </a:tc>
              </a:tr>
            </a:tbl>
          </a:graphicData>
        </a:graphic>
      </p:graphicFrame>
      <p:sp>
        <p:nvSpPr>
          <p:cNvPr id="29741" name="Oval 45"/>
          <p:cNvSpPr>
            <a:spLocks noChangeArrowheads="1"/>
          </p:cNvSpPr>
          <p:nvPr/>
        </p:nvSpPr>
        <p:spPr bwMode="auto">
          <a:xfrm>
            <a:off x="914400" y="2133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2" name="Oval 46"/>
          <p:cNvSpPr>
            <a:spLocks noChangeArrowheads="1"/>
          </p:cNvSpPr>
          <p:nvPr/>
        </p:nvSpPr>
        <p:spPr bwMode="auto">
          <a:xfrm>
            <a:off x="762000" y="2743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3" name="Oval 47"/>
          <p:cNvSpPr>
            <a:spLocks noChangeArrowheads="1"/>
          </p:cNvSpPr>
          <p:nvPr/>
        </p:nvSpPr>
        <p:spPr bwMode="auto">
          <a:xfrm>
            <a:off x="990600" y="2743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4" name="Oval 48"/>
          <p:cNvSpPr>
            <a:spLocks noChangeArrowheads="1"/>
          </p:cNvSpPr>
          <p:nvPr/>
        </p:nvSpPr>
        <p:spPr bwMode="auto">
          <a:xfrm>
            <a:off x="685800" y="3200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5" name="Oval 49"/>
          <p:cNvSpPr>
            <a:spLocks noChangeArrowheads="1"/>
          </p:cNvSpPr>
          <p:nvPr/>
        </p:nvSpPr>
        <p:spPr bwMode="auto">
          <a:xfrm>
            <a:off x="685800" y="3429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6" name="Oval 50"/>
          <p:cNvSpPr>
            <a:spLocks noChangeArrowheads="1"/>
          </p:cNvSpPr>
          <p:nvPr/>
        </p:nvSpPr>
        <p:spPr bwMode="auto">
          <a:xfrm>
            <a:off x="914400" y="3200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7" name="Oval 51"/>
          <p:cNvSpPr>
            <a:spLocks noChangeArrowheads="1"/>
          </p:cNvSpPr>
          <p:nvPr/>
        </p:nvSpPr>
        <p:spPr bwMode="auto">
          <a:xfrm>
            <a:off x="914400" y="3429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8" name="Oval 52"/>
          <p:cNvSpPr>
            <a:spLocks noChangeArrowheads="1"/>
          </p:cNvSpPr>
          <p:nvPr/>
        </p:nvSpPr>
        <p:spPr bwMode="auto">
          <a:xfrm>
            <a:off x="1143000" y="3200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9" name="Oval 53"/>
          <p:cNvSpPr>
            <a:spLocks noChangeArrowheads="1"/>
          </p:cNvSpPr>
          <p:nvPr/>
        </p:nvSpPr>
        <p:spPr bwMode="auto">
          <a:xfrm>
            <a:off x="1143000" y="3429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0" name="Oval 54"/>
          <p:cNvSpPr>
            <a:spLocks noChangeArrowheads="1"/>
          </p:cNvSpPr>
          <p:nvPr/>
        </p:nvSpPr>
        <p:spPr bwMode="auto">
          <a:xfrm>
            <a:off x="1371600" y="3200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1" name="Oval 55"/>
          <p:cNvSpPr>
            <a:spLocks noChangeArrowheads="1"/>
          </p:cNvSpPr>
          <p:nvPr/>
        </p:nvSpPr>
        <p:spPr bwMode="auto">
          <a:xfrm>
            <a:off x="1371600" y="3429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2" name="Oval 56"/>
          <p:cNvSpPr>
            <a:spLocks noChangeArrowheads="1"/>
          </p:cNvSpPr>
          <p:nvPr/>
        </p:nvSpPr>
        <p:spPr bwMode="auto">
          <a:xfrm>
            <a:off x="5334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3" name="Oval 57"/>
          <p:cNvSpPr>
            <a:spLocks noChangeArrowheads="1"/>
          </p:cNvSpPr>
          <p:nvPr/>
        </p:nvSpPr>
        <p:spPr bwMode="auto">
          <a:xfrm>
            <a:off x="7620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4" name="Oval 58"/>
          <p:cNvSpPr>
            <a:spLocks noChangeArrowheads="1"/>
          </p:cNvSpPr>
          <p:nvPr/>
        </p:nvSpPr>
        <p:spPr bwMode="auto">
          <a:xfrm>
            <a:off x="5334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5" name="Oval 59"/>
          <p:cNvSpPr>
            <a:spLocks noChangeArrowheads="1"/>
          </p:cNvSpPr>
          <p:nvPr/>
        </p:nvSpPr>
        <p:spPr bwMode="auto">
          <a:xfrm>
            <a:off x="9906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6" name="Oval 60"/>
          <p:cNvSpPr>
            <a:spLocks noChangeArrowheads="1"/>
          </p:cNvSpPr>
          <p:nvPr/>
        </p:nvSpPr>
        <p:spPr bwMode="auto">
          <a:xfrm>
            <a:off x="25908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7" name="Oval 61"/>
          <p:cNvSpPr>
            <a:spLocks noChangeArrowheads="1"/>
          </p:cNvSpPr>
          <p:nvPr/>
        </p:nvSpPr>
        <p:spPr bwMode="auto">
          <a:xfrm>
            <a:off x="23622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8" name="Oval 62"/>
          <p:cNvSpPr>
            <a:spLocks noChangeArrowheads="1"/>
          </p:cNvSpPr>
          <p:nvPr/>
        </p:nvSpPr>
        <p:spPr bwMode="auto">
          <a:xfrm>
            <a:off x="21336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9" name="Oval 63"/>
          <p:cNvSpPr>
            <a:spLocks noChangeArrowheads="1"/>
          </p:cNvSpPr>
          <p:nvPr/>
        </p:nvSpPr>
        <p:spPr bwMode="auto">
          <a:xfrm>
            <a:off x="19050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0" name="Oval 64"/>
          <p:cNvSpPr>
            <a:spLocks noChangeArrowheads="1"/>
          </p:cNvSpPr>
          <p:nvPr/>
        </p:nvSpPr>
        <p:spPr bwMode="auto">
          <a:xfrm>
            <a:off x="16764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1" name="Oval 65"/>
          <p:cNvSpPr>
            <a:spLocks noChangeArrowheads="1"/>
          </p:cNvSpPr>
          <p:nvPr/>
        </p:nvSpPr>
        <p:spPr bwMode="auto">
          <a:xfrm>
            <a:off x="14478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2" name="Oval 66"/>
          <p:cNvSpPr>
            <a:spLocks noChangeArrowheads="1"/>
          </p:cNvSpPr>
          <p:nvPr/>
        </p:nvSpPr>
        <p:spPr bwMode="auto">
          <a:xfrm>
            <a:off x="12192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3" name="Oval 67"/>
          <p:cNvSpPr>
            <a:spLocks noChangeArrowheads="1"/>
          </p:cNvSpPr>
          <p:nvPr/>
        </p:nvSpPr>
        <p:spPr bwMode="auto">
          <a:xfrm>
            <a:off x="7620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4" name="Oval 68"/>
          <p:cNvSpPr>
            <a:spLocks noChangeArrowheads="1"/>
          </p:cNvSpPr>
          <p:nvPr/>
        </p:nvSpPr>
        <p:spPr bwMode="auto">
          <a:xfrm>
            <a:off x="533400" y="40386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5" name="Oval 69"/>
          <p:cNvSpPr>
            <a:spLocks noChangeArrowheads="1"/>
          </p:cNvSpPr>
          <p:nvPr/>
        </p:nvSpPr>
        <p:spPr bwMode="auto">
          <a:xfrm>
            <a:off x="25908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6" name="Oval 70"/>
          <p:cNvSpPr>
            <a:spLocks noChangeArrowheads="1"/>
          </p:cNvSpPr>
          <p:nvPr/>
        </p:nvSpPr>
        <p:spPr bwMode="auto">
          <a:xfrm>
            <a:off x="23622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7" name="Oval 71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8" name="Oval 72"/>
          <p:cNvSpPr>
            <a:spLocks noChangeArrowheads="1"/>
          </p:cNvSpPr>
          <p:nvPr/>
        </p:nvSpPr>
        <p:spPr bwMode="auto">
          <a:xfrm>
            <a:off x="19050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9" name="Oval 73"/>
          <p:cNvSpPr>
            <a:spLocks noChangeArrowheads="1"/>
          </p:cNvSpPr>
          <p:nvPr/>
        </p:nvSpPr>
        <p:spPr bwMode="auto">
          <a:xfrm>
            <a:off x="16764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0" name="Oval 74"/>
          <p:cNvSpPr>
            <a:spLocks noChangeArrowheads="1"/>
          </p:cNvSpPr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1" name="Oval 75"/>
          <p:cNvSpPr>
            <a:spLocks noChangeArrowheads="1"/>
          </p:cNvSpPr>
          <p:nvPr/>
        </p:nvSpPr>
        <p:spPr bwMode="auto">
          <a:xfrm>
            <a:off x="12192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2" name="Oval 76"/>
          <p:cNvSpPr>
            <a:spLocks noChangeArrowheads="1"/>
          </p:cNvSpPr>
          <p:nvPr/>
        </p:nvSpPr>
        <p:spPr bwMode="auto">
          <a:xfrm>
            <a:off x="990600" y="3810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3" name="Oval 77"/>
          <p:cNvSpPr>
            <a:spLocks noChangeArrowheads="1"/>
          </p:cNvSpPr>
          <p:nvPr/>
        </p:nvSpPr>
        <p:spPr bwMode="auto">
          <a:xfrm>
            <a:off x="14478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4" name="Oval 78"/>
          <p:cNvSpPr>
            <a:spLocks noChangeArrowheads="1"/>
          </p:cNvSpPr>
          <p:nvPr/>
        </p:nvSpPr>
        <p:spPr bwMode="auto">
          <a:xfrm>
            <a:off x="14478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5" name="Oval 79"/>
          <p:cNvSpPr>
            <a:spLocks noChangeArrowheads="1"/>
          </p:cNvSpPr>
          <p:nvPr/>
        </p:nvSpPr>
        <p:spPr bwMode="auto">
          <a:xfrm>
            <a:off x="12192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6" name="Oval 80"/>
          <p:cNvSpPr>
            <a:spLocks noChangeArrowheads="1"/>
          </p:cNvSpPr>
          <p:nvPr/>
        </p:nvSpPr>
        <p:spPr bwMode="auto">
          <a:xfrm>
            <a:off x="12192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7" name="Oval 81"/>
          <p:cNvSpPr>
            <a:spLocks noChangeArrowheads="1"/>
          </p:cNvSpPr>
          <p:nvPr/>
        </p:nvSpPr>
        <p:spPr bwMode="auto">
          <a:xfrm>
            <a:off x="12192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8" name="Oval 82"/>
          <p:cNvSpPr>
            <a:spLocks noChangeArrowheads="1"/>
          </p:cNvSpPr>
          <p:nvPr/>
        </p:nvSpPr>
        <p:spPr bwMode="auto">
          <a:xfrm>
            <a:off x="9906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9" name="Oval 83"/>
          <p:cNvSpPr>
            <a:spLocks noChangeArrowheads="1"/>
          </p:cNvSpPr>
          <p:nvPr/>
        </p:nvSpPr>
        <p:spPr bwMode="auto">
          <a:xfrm>
            <a:off x="9906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0" name="Oval 84"/>
          <p:cNvSpPr>
            <a:spLocks noChangeArrowheads="1"/>
          </p:cNvSpPr>
          <p:nvPr/>
        </p:nvSpPr>
        <p:spPr bwMode="auto">
          <a:xfrm>
            <a:off x="9906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1" name="Oval 85"/>
          <p:cNvSpPr>
            <a:spLocks noChangeArrowheads="1"/>
          </p:cNvSpPr>
          <p:nvPr/>
        </p:nvSpPr>
        <p:spPr bwMode="auto">
          <a:xfrm>
            <a:off x="7620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2" name="Oval 86"/>
          <p:cNvSpPr>
            <a:spLocks noChangeArrowheads="1"/>
          </p:cNvSpPr>
          <p:nvPr/>
        </p:nvSpPr>
        <p:spPr bwMode="auto">
          <a:xfrm>
            <a:off x="7620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3" name="Oval 87"/>
          <p:cNvSpPr>
            <a:spLocks noChangeArrowheads="1"/>
          </p:cNvSpPr>
          <p:nvPr/>
        </p:nvSpPr>
        <p:spPr bwMode="auto">
          <a:xfrm>
            <a:off x="7620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4" name="Oval 88"/>
          <p:cNvSpPr>
            <a:spLocks noChangeArrowheads="1"/>
          </p:cNvSpPr>
          <p:nvPr/>
        </p:nvSpPr>
        <p:spPr bwMode="auto">
          <a:xfrm>
            <a:off x="5334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5" name="Oval 89"/>
          <p:cNvSpPr>
            <a:spLocks noChangeArrowheads="1"/>
          </p:cNvSpPr>
          <p:nvPr/>
        </p:nvSpPr>
        <p:spPr bwMode="auto">
          <a:xfrm>
            <a:off x="5334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6" name="Oval 90"/>
          <p:cNvSpPr>
            <a:spLocks noChangeArrowheads="1"/>
          </p:cNvSpPr>
          <p:nvPr/>
        </p:nvSpPr>
        <p:spPr bwMode="auto">
          <a:xfrm>
            <a:off x="16764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7" name="Oval 91"/>
          <p:cNvSpPr>
            <a:spLocks noChangeArrowheads="1"/>
          </p:cNvSpPr>
          <p:nvPr/>
        </p:nvSpPr>
        <p:spPr bwMode="auto">
          <a:xfrm>
            <a:off x="19050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8" name="Oval 92"/>
          <p:cNvSpPr>
            <a:spLocks noChangeArrowheads="1"/>
          </p:cNvSpPr>
          <p:nvPr/>
        </p:nvSpPr>
        <p:spPr bwMode="auto">
          <a:xfrm>
            <a:off x="21336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89" name="Oval 93"/>
          <p:cNvSpPr>
            <a:spLocks noChangeArrowheads="1"/>
          </p:cNvSpPr>
          <p:nvPr/>
        </p:nvSpPr>
        <p:spPr bwMode="auto">
          <a:xfrm>
            <a:off x="23622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0" name="Oval 94"/>
          <p:cNvSpPr>
            <a:spLocks noChangeArrowheads="1"/>
          </p:cNvSpPr>
          <p:nvPr/>
        </p:nvSpPr>
        <p:spPr bwMode="auto">
          <a:xfrm>
            <a:off x="2590800" y="42672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1" name="Oval 95"/>
          <p:cNvSpPr>
            <a:spLocks noChangeArrowheads="1"/>
          </p:cNvSpPr>
          <p:nvPr/>
        </p:nvSpPr>
        <p:spPr bwMode="auto">
          <a:xfrm>
            <a:off x="16764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2" name="Oval 96"/>
          <p:cNvSpPr>
            <a:spLocks noChangeArrowheads="1"/>
          </p:cNvSpPr>
          <p:nvPr/>
        </p:nvSpPr>
        <p:spPr bwMode="auto">
          <a:xfrm>
            <a:off x="19050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3" name="Oval 97"/>
          <p:cNvSpPr>
            <a:spLocks noChangeArrowheads="1"/>
          </p:cNvSpPr>
          <p:nvPr/>
        </p:nvSpPr>
        <p:spPr bwMode="auto">
          <a:xfrm>
            <a:off x="21336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4" name="Oval 98"/>
          <p:cNvSpPr>
            <a:spLocks noChangeArrowheads="1"/>
          </p:cNvSpPr>
          <p:nvPr/>
        </p:nvSpPr>
        <p:spPr bwMode="auto">
          <a:xfrm>
            <a:off x="23622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5" name="Oval 99"/>
          <p:cNvSpPr>
            <a:spLocks noChangeArrowheads="1"/>
          </p:cNvSpPr>
          <p:nvPr/>
        </p:nvSpPr>
        <p:spPr bwMode="auto">
          <a:xfrm>
            <a:off x="2590800" y="44958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6" name="Oval 100"/>
          <p:cNvSpPr>
            <a:spLocks noChangeArrowheads="1"/>
          </p:cNvSpPr>
          <p:nvPr/>
        </p:nvSpPr>
        <p:spPr bwMode="auto">
          <a:xfrm>
            <a:off x="14478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7" name="Oval 101"/>
          <p:cNvSpPr>
            <a:spLocks noChangeArrowheads="1"/>
          </p:cNvSpPr>
          <p:nvPr/>
        </p:nvSpPr>
        <p:spPr bwMode="auto">
          <a:xfrm>
            <a:off x="16764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8" name="Oval 102"/>
          <p:cNvSpPr>
            <a:spLocks noChangeArrowheads="1"/>
          </p:cNvSpPr>
          <p:nvPr/>
        </p:nvSpPr>
        <p:spPr bwMode="auto">
          <a:xfrm>
            <a:off x="19050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" name="Oval 103"/>
          <p:cNvSpPr>
            <a:spLocks noChangeArrowheads="1"/>
          </p:cNvSpPr>
          <p:nvPr/>
        </p:nvSpPr>
        <p:spPr bwMode="auto">
          <a:xfrm>
            <a:off x="25908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" name="Oval 104"/>
          <p:cNvSpPr>
            <a:spLocks noChangeArrowheads="1"/>
          </p:cNvSpPr>
          <p:nvPr/>
        </p:nvSpPr>
        <p:spPr bwMode="auto">
          <a:xfrm>
            <a:off x="23622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" name="Oval 105"/>
          <p:cNvSpPr>
            <a:spLocks noChangeArrowheads="1"/>
          </p:cNvSpPr>
          <p:nvPr/>
        </p:nvSpPr>
        <p:spPr bwMode="auto">
          <a:xfrm>
            <a:off x="2133600" y="4724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" name="Text Box 106"/>
          <p:cNvSpPr txBox="1">
            <a:spLocks noChangeArrowheads="1"/>
          </p:cNvSpPr>
          <p:nvPr/>
        </p:nvSpPr>
        <p:spPr bwMode="auto">
          <a:xfrm>
            <a:off x="10118725" y="2193925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1600"/>
          </a:p>
        </p:txBody>
      </p:sp>
      <p:sp>
        <p:nvSpPr>
          <p:cNvPr id="29803" name="Text Box 107"/>
          <p:cNvSpPr txBox="1">
            <a:spLocks noChangeArrowheads="1"/>
          </p:cNvSpPr>
          <p:nvPr/>
        </p:nvSpPr>
        <p:spPr bwMode="auto">
          <a:xfrm>
            <a:off x="685800" y="5116513"/>
            <a:ext cx="12080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/>
              <a:t>Avogadro’s </a:t>
            </a:r>
          </a:p>
          <a:p>
            <a:r>
              <a:rPr lang="en-US" altLang="en-US" sz="1400" b="1"/>
              <a:t>   number</a:t>
            </a:r>
          </a:p>
        </p:txBody>
      </p:sp>
      <p:sp>
        <p:nvSpPr>
          <p:cNvPr id="29804" name="Oval 108"/>
          <p:cNvSpPr>
            <a:spLocks noChangeArrowheads="1"/>
          </p:cNvSpPr>
          <p:nvPr/>
        </p:nvSpPr>
        <p:spPr bwMode="auto">
          <a:xfrm>
            <a:off x="4038600" y="2209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5" name="Oval 109"/>
          <p:cNvSpPr>
            <a:spLocks noChangeArrowheads="1"/>
          </p:cNvSpPr>
          <p:nvPr/>
        </p:nvSpPr>
        <p:spPr bwMode="auto">
          <a:xfrm>
            <a:off x="4114800" y="2819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6" name="Oval 110"/>
          <p:cNvSpPr>
            <a:spLocks noChangeArrowheads="1"/>
          </p:cNvSpPr>
          <p:nvPr/>
        </p:nvSpPr>
        <p:spPr bwMode="auto">
          <a:xfrm>
            <a:off x="3962400" y="2819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7" name="Oval 111"/>
          <p:cNvSpPr>
            <a:spLocks noChangeArrowheads="1"/>
          </p:cNvSpPr>
          <p:nvPr/>
        </p:nvSpPr>
        <p:spPr bwMode="auto">
          <a:xfrm>
            <a:off x="3886200" y="3276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8" name="Oval 112"/>
          <p:cNvSpPr>
            <a:spLocks noChangeArrowheads="1"/>
          </p:cNvSpPr>
          <p:nvPr/>
        </p:nvSpPr>
        <p:spPr bwMode="auto">
          <a:xfrm>
            <a:off x="4038600" y="3276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9" name="Oval 113"/>
          <p:cNvSpPr>
            <a:spLocks noChangeArrowheads="1"/>
          </p:cNvSpPr>
          <p:nvPr/>
        </p:nvSpPr>
        <p:spPr bwMode="auto">
          <a:xfrm>
            <a:off x="4191000" y="3276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0" name="Oval 114"/>
          <p:cNvSpPr>
            <a:spLocks noChangeArrowheads="1"/>
          </p:cNvSpPr>
          <p:nvPr/>
        </p:nvSpPr>
        <p:spPr bwMode="auto">
          <a:xfrm>
            <a:off x="4343400" y="3276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1" name="Oval 115"/>
          <p:cNvSpPr>
            <a:spLocks noChangeArrowheads="1"/>
          </p:cNvSpPr>
          <p:nvPr/>
        </p:nvSpPr>
        <p:spPr bwMode="auto">
          <a:xfrm>
            <a:off x="4495800" y="3276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2" name="Oval 116"/>
          <p:cNvSpPr>
            <a:spLocks noChangeArrowheads="1"/>
          </p:cNvSpPr>
          <p:nvPr/>
        </p:nvSpPr>
        <p:spPr bwMode="auto">
          <a:xfrm>
            <a:off x="4038600" y="3505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3" name="Oval 117"/>
          <p:cNvSpPr>
            <a:spLocks noChangeArrowheads="1"/>
          </p:cNvSpPr>
          <p:nvPr/>
        </p:nvSpPr>
        <p:spPr bwMode="auto">
          <a:xfrm>
            <a:off x="4191000" y="3505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4" name="Oval 118"/>
          <p:cNvSpPr>
            <a:spLocks noChangeArrowheads="1"/>
          </p:cNvSpPr>
          <p:nvPr/>
        </p:nvSpPr>
        <p:spPr bwMode="auto">
          <a:xfrm>
            <a:off x="4343400" y="3505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5" name="Oval 119"/>
          <p:cNvSpPr>
            <a:spLocks noChangeArrowheads="1"/>
          </p:cNvSpPr>
          <p:nvPr/>
        </p:nvSpPr>
        <p:spPr bwMode="auto">
          <a:xfrm>
            <a:off x="4495800" y="3505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6" name="Oval 120"/>
          <p:cNvSpPr>
            <a:spLocks noChangeArrowheads="1"/>
          </p:cNvSpPr>
          <p:nvPr/>
        </p:nvSpPr>
        <p:spPr bwMode="auto">
          <a:xfrm>
            <a:off x="3886200" y="3505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7" name="Oval 121"/>
          <p:cNvSpPr>
            <a:spLocks noChangeArrowheads="1"/>
          </p:cNvSpPr>
          <p:nvPr/>
        </p:nvSpPr>
        <p:spPr bwMode="auto">
          <a:xfrm>
            <a:off x="52578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8" name="Oval 122"/>
          <p:cNvSpPr>
            <a:spLocks noChangeArrowheads="1"/>
          </p:cNvSpPr>
          <p:nvPr/>
        </p:nvSpPr>
        <p:spPr bwMode="auto">
          <a:xfrm>
            <a:off x="51054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19" name="Oval 123"/>
          <p:cNvSpPr>
            <a:spLocks noChangeArrowheads="1"/>
          </p:cNvSpPr>
          <p:nvPr/>
        </p:nvSpPr>
        <p:spPr bwMode="auto">
          <a:xfrm>
            <a:off x="49530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0" name="Oval 124"/>
          <p:cNvSpPr>
            <a:spLocks noChangeArrowheads="1"/>
          </p:cNvSpPr>
          <p:nvPr/>
        </p:nvSpPr>
        <p:spPr bwMode="auto">
          <a:xfrm>
            <a:off x="48006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1" name="Oval 125"/>
          <p:cNvSpPr>
            <a:spLocks noChangeArrowheads="1"/>
          </p:cNvSpPr>
          <p:nvPr/>
        </p:nvSpPr>
        <p:spPr bwMode="auto">
          <a:xfrm>
            <a:off x="46482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2" name="Oval 126"/>
          <p:cNvSpPr>
            <a:spLocks noChangeArrowheads="1"/>
          </p:cNvSpPr>
          <p:nvPr/>
        </p:nvSpPr>
        <p:spPr bwMode="auto">
          <a:xfrm>
            <a:off x="44958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3" name="Oval 127"/>
          <p:cNvSpPr>
            <a:spLocks noChangeArrowheads="1"/>
          </p:cNvSpPr>
          <p:nvPr/>
        </p:nvSpPr>
        <p:spPr bwMode="auto">
          <a:xfrm>
            <a:off x="43434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4" name="Oval 128"/>
          <p:cNvSpPr>
            <a:spLocks noChangeArrowheads="1"/>
          </p:cNvSpPr>
          <p:nvPr/>
        </p:nvSpPr>
        <p:spPr bwMode="auto">
          <a:xfrm>
            <a:off x="38862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5" name="Oval 129"/>
          <p:cNvSpPr>
            <a:spLocks noChangeArrowheads="1"/>
          </p:cNvSpPr>
          <p:nvPr/>
        </p:nvSpPr>
        <p:spPr bwMode="auto">
          <a:xfrm>
            <a:off x="52578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6" name="Oval 130"/>
          <p:cNvSpPr>
            <a:spLocks noChangeArrowheads="1"/>
          </p:cNvSpPr>
          <p:nvPr/>
        </p:nvSpPr>
        <p:spPr bwMode="auto">
          <a:xfrm>
            <a:off x="51054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7" name="Oval 131"/>
          <p:cNvSpPr>
            <a:spLocks noChangeArrowheads="1"/>
          </p:cNvSpPr>
          <p:nvPr/>
        </p:nvSpPr>
        <p:spPr bwMode="auto">
          <a:xfrm>
            <a:off x="49530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8" name="Oval 132"/>
          <p:cNvSpPr>
            <a:spLocks noChangeArrowheads="1"/>
          </p:cNvSpPr>
          <p:nvPr/>
        </p:nvSpPr>
        <p:spPr bwMode="auto">
          <a:xfrm>
            <a:off x="48006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29" name="Oval 133"/>
          <p:cNvSpPr>
            <a:spLocks noChangeArrowheads="1"/>
          </p:cNvSpPr>
          <p:nvPr/>
        </p:nvSpPr>
        <p:spPr bwMode="auto">
          <a:xfrm>
            <a:off x="46482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0" name="Oval 134"/>
          <p:cNvSpPr>
            <a:spLocks noChangeArrowheads="1"/>
          </p:cNvSpPr>
          <p:nvPr/>
        </p:nvSpPr>
        <p:spPr bwMode="auto">
          <a:xfrm>
            <a:off x="44958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1" name="Oval 135"/>
          <p:cNvSpPr>
            <a:spLocks noChangeArrowheads="1"/>
          </p:cNvSpPr>
          <p:nvPr/>
        </p:nvSpPr>
        <p:spPr bwMode="auto">
          <a:xfrm>
            <a:off x="43434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2" name="Oval 136"/>
          <p:cNvSpPr>
            <a:spLocks noChangeArrowheads="1"/>
          </p:cNvSpPr>
          <p:nvPr/>
        </p:nvSpPr>
        <p:spPr bwMode="auto">
          <a:xfrm>
            <a:off x="38862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3" name="Oval 137"/>
          <p:cNvSpPr>
            <a:spLocks noChangeArrowheads="1"/>
          </p:cNvSpPr>
          <p:nvPr/>
        </p:nvSpPr>
        <p:spPr bwMode="auto">
          <a:xfrm>
            <a:off x="52578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4" name="Oval 138"/>
          <p:cNvSpPr>
            <a:spLocks noChangeArrowheads="1"/>
          </p:cNvSpPr>
          <p:nvPr/>
        </p:nvSpPr>
        <p:spPr bwMode="auto">
          <a:xfrm>
            <a:off x="51054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5" name="Oval 139"/>
          <p:cNvSpPr>
            <a:spLocks noChangeArrowheads="1"/>
          </p:cNvSpPr>
          <p:nvPr/>
        </p:nvSpPr>
        <p:spPr bwMode="auto">
          <a:xfrm>
            <a:off x="49530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6" name="Oval 140"/>
          <p:cNvSpPr>
            <a:spLocks noChangeArrowheads="1"/>
          </p:cNvSpPr>
          <p:nvPr/>
        </p:nvSpPr>
        <p:spPr bwMode="auto">
          <a:xfrm>
            <a:off x="48006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7" name="Oval 141"/>
          <p:cNvSpPr>
            <a:spLocks noChangeArrowheads="1"/>
          </p:cNvSpPr>
          <p:nvPr/>
        </p:nvSpPr>
        <p:spPr bwMode="auto">
          <a:xfrm>
            <a:off x="46482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8" name="Oval 142"/>
          <p:cNvSpPr>
            <a:spLocks noChangeArrowheads="1"/>
          </p:cNvSpPr>
          <p:nvPr/>
        </p:nvSpPr>
        <p:spPr bwMode="auto">
          <a:xfrm>
            <a:off x="44958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39" name="Oval 143"/>
          <p:cNvSpPr>
            <a:spLocks noChangeArrowheads="1"/>
          </p:cNvSpPr>
          <p:nvPr/>
        </p:nvSpPr>
        <p:spPr bwMode="auto">
          <a:xfrm>
            <a:off x="43434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0" name="Oval 144"/>
          <p:cNvSpPr>
            <a:spLocks noChangeArrowheads="1"/>
          </p:cNvSpPr>
          <p:nvPr/>
        </p:nvSpPr>
        <p:spPr bwMode="auto">
          <a:xfrm>
            <a:off x="38862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1" name="Oval 145"/>
          <p:cNvSpPr>
            <a:spLocks noChangeArrowheads="1"/>
          </p:cNvSpPr>
          <p:nvPr/>
        </p:nvSpPr>
        <p:spPr bwMode="auto">
          <a:xfrm>
            <a:off x="52578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2" name="Oval 146"/>
          <p:cNvSpPr>
            <a:spLocks noChangeArrowheads="1"/>
          </p:cNvSpPr>
          <p:nvPr/>
        </p:nvSpPr>
        <p:spPr bwMode="auto">
          <a:xfrm>
            <a:off x="51054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3" name="Oval 147"/>
          <p:cNvSpPr>
            <a:spLocks noChangeArrowheads="1"/>
          </p:cNvSpPr>
          <p:nvPr/>
        </p:nvSpPr>
        <p:spPr bwMode="auto">
          <a:xfrm>
            <a:off x="49530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4" name="Oval 148"/>
          <p:cNvSpPr>
            <a:spLocks noChangeArrowheads="1"/>
          </p:cNvSpPr>
          <p:nvPr/>
        </p:nvSpPr>
        <p:spPr bwMode="auto">
          <a:xfrm>
            <a:off x="48006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5" name="Oval 149"/>
          <p:cNvSpPr>
            <a:spLocks noChangeArrowheads="1"/>
          </p:cNvSpPr>
          <p:nvPr/>
        </p:nvSpPr>
        <p:spPr bwMode="auto">
          <a:xfrm>
            <a:off x="46482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6" name="Oval 150"/>
          <p:cNvSpPr>
            <a:spLocks noChangeArrowheads="1"/>
          </p:cNvSpPr>
          <p:nvPr/>
        </p:nvSpPr>
        <p:spPr bwMode="auto">
          <a:xfrm>
            <a:off x="44958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7" name="Oval 151"/>
          <p:cNvSpPr>
            <a:spLocks noChangeArrowheads="1"/>
          </p:cNvSpPr>
          <p:nvPr/>
        </p:nvSpPr>
        <p:spPr bwMode="auto">
          <a:xfrm>
            <a:off x="43434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8" name="Oval 152"/>
          <p:cNvSpPr>
            <a:spLocks noChangeArrowheads="1"/>
          </p:cNvSpPr>
          <p:nvPr/>
        </p:nvSpPr>
        <p:spPr bwMode="auto">
          <a:xfrm>
            <a:off x="38862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49" name="Oval 153"/>
          <p:cNvSpPr>
            <a:spLocks noChangeArrowheads="1"/>
          </p:cNvSpPr>
          <p:nvPr/>
        </p:nvSpPr>
        <p:spPr bwMode="auto">
          <a:xfrm>
            <a:off x="52578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0" name="Oval 154"/>
          <p:cNvSpPr>
            <a:spLocks noChangeArrowheads="1"/>
          </p:cNvSpPr>
          <p:nvPr/>
        </p:nvSpPr>
        <p:spPr bwMode="auto">
          <a:xfrm>
            <a:off x="51054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1" name="Oval 155"/>
          <p:cNvSpPr>
            <a:spLocks noChangeArrowheads="1"/>
          </p:cNvSpPr>
          <p:nvPr/>
        </p:nvSpPr>
        <p:spPr bwMode="auto">
          <a:xfrm>
            <a:off x="49530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2" name="Oval 156"/>
          <p:cNvSpPr>
            <a:spLocks noChangeArrowheads="1"/>
          </p:cNvSpPr>
          <p:nvPr/>
        </p:nvSpPr>
        <p:spPr bwMode="auto">
          <a:xfrm>
            <a:off x="48006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3" name="Oval 157"/>
          <p:cNvSpPr>
            <a:spLocks noChangeArrowheads="1"/>
          </p:cNvSpPr>
          <p:nvPr/>
        </p:nvSpPr>
        <p:spPr bwMode="auto">
          <a:xfrm>
            <a:off x="46482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4" name="Oval 158"/>
          <p:cNvSpPr>
            <a:spLocks noChangeArrowheads="1"/>
          </p:cNvSpPr>
          <p:nvPr/>
        </p:nvSpPr>
        <p:spPr bwMode="auto">
          <a:xfrm>
            <a:off x="44958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5" name="Oval 159"/>
          <p:cNvSpPr>
            <a:spLocks noChangeArrowheads="1"/>
          </p:cNvSpPr>
          <p:nvPr/>
        </p:nvSpPr>
        <p:spPr bwMode="auto">
          <a:xfrm>
            <a:off x="43434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6" name="Oval 160"/>
          <p:cNvSpPr>
            <a:spLocks noChangeArrowheads="1"/>
          </p:cNvSpPr>
          <p:nvPr/>
        </p:nvSpPr>
        <p:spPr bwMode="auto">
          <a:xfrm>
            <a:off x="38862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7" name="Oval 161"/>
          <p:cNvSpPr>
            <a:spLocks noChangeArrowheads="1"/>
          </p:cNvSpPr>
          <p:nvPr/>
        </p:nvSpPr>
        <p:spPr bwMode="auto">
          <a:xfrm>
            <a:off x="41910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8" name="Oval 162"/>
          <p:cNvSpPr>
            <a:spLocks noChangeArrowheads="1"/>
          </p:cNvSpPr>
          <p:nvPr/>
        </p:nvSpPr>
        <p:spPr bwMode="auto">
          <a:xfrm>
            <a:off x="4038600" y="4038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59" name="Oval 163"/>
          <p:cNvSpPr>
            <a:spLocks noChangeArrowheads="1"/>
          </p:cNvSpPr>
          <p:nvPr/>
        </p:nvSpPr>
        <p:spPr bwMode="auto">
          <a:xfrm>
            <a:off x="41910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60" name="Oval 164"/>
          <p:cNvSpPr>
            <a:spLocks noChangeArrowheads="1"/>
          </p:cNvSpPr>
          <p:nvPr/>
        </p:nvSpPr>
        <p:spPr bwMode="auto">
          <a:xfrm>
            <a:off x="4038600" y="41910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61" name="Oval 165"/>
          <p:cNvSpPr>
            <a:spLocks noChangeArrowheads="1"/>
          </p:cNvSpPr>
          <p:nvPr/>
        </p:nvSpPr>
        <p:spPr bwMode="auto">
          <a:xfrm>
            <a:off x="41910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62" name="Oval 166"/>
          <p:cNvSpPr>
            <a:spLocks noChangeArrowheads="1"/>
          </p:cNvSpPr>
          <p:nvPr/>
        </p:nvSpPr>
        <p:spPr bwMode="auto">
          <a:xfrm>
            <a:off x="4038600" y="43434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63" name="Oval 167"/>
          <p:cNvSpPr>
            <a:spLocks noChangeArrowheads="1"/>
          </p:cNvSpPr>
          <p:nvPr/>
        </p:nvSpPr>
        <p:spPr bwMode="auto">
          <a:xfrm>
            <a:off x="41910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64" name="Oval 168"/>
          <p:cNvSpPr>
            <a:spLocks noChangeArrowheads="1"/>
          </p:cNvSpPr>
          <p:nvPr/>
        </p:nvSpPr>
        <p:spPr bwMode="auto">
          <a:xfrm>
            <a:off x="4038600" y="44958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65" name="Oval 169"/>
          <p:cNvSpPr>
            <a:spLocks noChangeArrowheads="1"/>
          </p:cNvSpPr>
          <p:nvPr/>
        </p:nvSpPr>
        <p:spPr bwMode="auto">
          <a:xfrm>
            <a:off x="41910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66" name="Oval 170"/>
          <p:cNvSpPr>
            <a:spLocks noChangeArrowheads="1"/>
          </p:cNvSpPr>
          <p:nvPr/>
        </p:nvSpPr>
        <p:spPr bwMode="auto">
          <a:xfrm>
            <a:off x="4038600" y="46482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67" name="Text Box 171"/>
          <p:cNvSpPr txBox="1">
            <a:spLocks noChangeArrowheads="1"/>
          </p:cNvSpPr>
          <p:nvPr/>
        </p:nvSpPr>
        <p:spPr bwMode="auto">
          <a:xfrm>
            <a:off x="7299325" y="2574925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1600"/>
          </a:p>
        </p:txBody>
      </p:sp>
      <p:sp>
        <p:nvSpPr>
          <p:cNvPr id="29868" name="Oval 172"/>
          <p:cNvSpPr>
            <a:spLocks noChangeArrowheads="1"/>
          </p:cNvSpPr>
          <p:nvPr/>
        </p:nvSpPr>
        <p:spPr bwMode="auto">
          <a:xfrm>
            <a:off x="1600200" y="32004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69" name="Oval 173"/>
          <p:cNvSpPr>
            <a:spLocks noChangeArrowheads="1"/>
          </p:cNvSpPr>
          <p:nvPr/>
        </p:nvSpPr>
        <p:spPr bwMode="auto">
          <a:xfrm>
            <a:off x="1600200" y="3429000"/>
            <a:ext cx="152400" cy="152400"/>
          </a:xfrm>
          <a:prstGeom prst="ellipse">
            <a:avLst/>
          </a:prstGeom>
          <a:gradFill rotWithShape="0">
            <a:gsLst>
              <a:gs pos="0">
                <a:schemeClr val="bg2"/>
              </a:gs>
              <a:gs pos="100000">
                <a:schemeClr val="tx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70" name="AutoShape 17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71" name="Document">
            <a:hlinkClick r:id="rId5"/>
          </p:cNvPr>
          <p:cNvSpPr>
            <a:spLocks noChangeAspect="1" noEditPoints="1" noChangeArrowheads="1"/>
          </p:cNvSpPr>
          <p:nvPr/>
        </p:nvSpPr>
        <p:spPr bwMode="auto">
          <a:xfrm>
            <a:off x="8134350" y="153988"/>
            <a:ext cx="676275" cy="90487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endParaRPr lang="en-US" altLang="en-US" sz="800"/>
          </a:p>
          <a:p>
            <a:pPr algn="ctr"/>
            <a:r>
              <a:rPr lang="en-US" altLang="en-US" sz="800"/>
              <a:t>AvogadroPaper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057400"/>
            <a:ext cx="3886200" cy="1143000"/>
          </a:xfrm>
        </p:spPr>
        <p:txBody>
          <a:bodyPr/>
          <a:lstStyle/>
          <a:p>
            <a:r>
              <a:rPr lang="en-US" altLang="en-US" sz="4000"/>
              <a:t>Amadeo</a:t>
            </a:r>
            <a:br>
              <a:rPr lang="en-US" altLang="en-US" sz="4000"/>
            </a:br>
            <a:r>
              <a:rPr lang="en-US" altLang="en-US" sz="4000"/>
              <a:t> Avogadro</a:t>
            </a: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1800"/>
              <a:t>(1776 – 1856)</a:t>
            </a:r>
            <a:r>
              <a:rPr lang="en-US" altLang="en-US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876800"/>
            <a:ext cx="77724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1 mole  =  602213673600000000000000</a:t>
            </a:r>
          </a:p>
          <a:p>
            <a:pPr>
              <a:buFontTx/>
              <a:buNone/>
            </a:pPr>
            <a:r>
              <a:rPr lang="en-US" altLang="en-US"/>
              <a:t>				or   6.022 x 10</a:t>
            </a:r>
            <a:r>
              <a:rPr lang="en-US" altLang="en-US" baseline="30000"/>
              <a:t>23</a:t>
            </a:r>
          </a:p>
        </p:txBody>
      </p:sp>
      <p:sp>
        <p:nvSpPr>
          <p:cNvPr id="31748" name="AutoShape 4"/>
          <p:cNvSpPr>
            <a:spLocks/>
          </p:cNvSpPr>
          <p:nvPr/>
        </p:nvSpPr>
        <p:spPr bwMode="auto">
          <a:xfrm rot="-5400000" flipH="1" flipV="1">
            <a:off x="7086600" y="4572000"/>
            <a:ext cx="152400" cy="609600"/>
          </a:xfrm>
          <a:prstGeom prst="leftBrace">
            <a:avLst>
              <a:gd name="adj1" fmla="val 33333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5"/>
          <p:cNvSpPr>
            <a:spLocks/>
          </p:cNvSpPr>
          <p:nvPr/>
        </p:nvSpPr>
        <p:spPr bwMode="auto">
          <a:xfrm rot="-5400000" flipH="1" flipV="1">
            <a:off x="64008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/>
          <p:cNvSpPr>
            <a:spLocks/>
          </p:cNvSpPr>
          <p:nvPr/>
        </p:nvSpPr>
        <p:spPr bwMode="auto">
          <a:xfrm rot="-5400000" flipH="1" flipV="1">
            <a:off x="57150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AutoShape 7"/>
          <p:cNvSpPr>
            <a:spLocks/>
          </p:cNvSpPr>
          <p:nvPr/>
        </p:nvSpPr>
        <p:spPr bwMode="auto">
          <a:xfrm rot="-5400000" flipH="1" flipV="1">
            <a:off x="50292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AutoShape 8"/>
          <p:cNvSpPr>
            <a:spLocks/>
          </p:cNvSpPr>
          <p:nvPr/>
        </p:nvSpPr>
        <p:spPr bwMode="auto">
          <a:xfrm rot="-5400000" flipH="1" flipV="1">
            <a:off x="43434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AutoShape 9"/>
          <p:cNvSpPr>
            <a:spLocks/>
          </p:cNvSpPr>
          <p:nvPr/>
        </p:nvSpPr>
        <p:spPr bwMode="auto">
          <a:xfrm rot="-5400000" flipH="1" flipV="1">
            <a:off x="36576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673850" y="4419600"/>
            <a:ext cx="7651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thousands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145213" y="4572000"/>
            <a:ext cx="608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millions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5486400" y="4556125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billions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784725" y="4556125"/>
            <a:ext cx="5794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trillions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962400" y="4403725"/>
            <a:ext cx="8239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quadrillions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565525" y="4325938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?</a:t>
            </a:r>
          </a:p>
        </p:txBody>
      </p:sp>
      <p:sp>
        <p:nvSpPr>
          <p:cNvPr id="31760" name="AutoShape 1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1066800" y="6132513"/>
            <a:ext cx="7059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There is Avogadro's number of particles in a mole of any substance.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762000" y="563563"/>
            <a:ext cx="35004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Particles in a Mole</a:t>
            </a:r>
          </a:p>
        </p:txBody>
      </p:sp>
      <p:pic>
        <p:nvPicPr>
          <p:cNvPr id="31763" name="Picture 19" descr="avogadr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642938"/>
            <a:ext cx="325755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64" name="Freeform 20"/>
          <p:cNvSpPr>
            <a:spLocks/>
          </p:cNvSpPr>
          <p:nvPr/>
        </p:nvSpPr>
        <p:spPr bwMode="auto">
          <a:xfrm>
            <a:off x="5942013" y="1682750"/>
            <a:ext cx="231775" cy="106363"/>
          </a:xfrm>
          <a:custGeom>
            <a:avLst/>
            <a:gdLst>
              <a:gd name="T0" fmla="*/ 2 w 146"/>
              <a:gd name="T1" fmla="*/ 50 h 67"/>
              <a:gd name="T2" fmla="*/ 23 w 146"/>
              <a:gd name="T3" fmla="*/ 25 h 67"/>
              <a:gd name="T4" fmla="*/ 41 w 146"/>
              <a:gd name="T5" fmla="*/ 11 h 67"/>
              <a:gd name="T6" fmla="*/ 68 w 146"/>
              <a:gd name="T7" fmla="*/ 1 h 67"/>
              <a:gd name="T8" fmla="*/ 91 w 146"/>
              <a:gd name="T9" fmla="*/ 4 h 67"/>
              <a:gd name="T10" fmla="*/ 110 w 146"/>
              <a:gd name="T11" fmla="*/ 8 h 67"/>
              <a:gd name="T12" fmla="*/ 128 w 146"/>
              <a:gd name="T13" fmla="*/ 17 h 67"/>
              <a:gd name="T14" fmla="*/ 139 w 146"/>
              <a:gd name="T15" fmla="*/ 34 h 67"/>
              <a:gd name="T16" fmla="*/ 142 w 146"/>
              <a:gd name="T17" fmla="*/ 50 h 67"/>
              <a:gd name="T18" fmla="*/ 113 w 146"/>
              <a:gd name="T19" fmla="*/ 61 h 67"/>
              <a:gd name="T20" fmla="*/ 83 w 146"/>
              <a:gd name="T21" fmla="*/ 67 h 67"/>
              <a:gd name="T22" fmla="*/ 56 w 146"/>
              <a:gd name="T23" fmla="*/ 64 h 67"/>
              <a:gd name="T24" fmla="*/ 28 w 146"/>
              <a:gd name="T25" fmla="*/ 61 h 67"/>
              <a:gd name="T26" fmla="*/ 2 w 146"/>
              <a:gd name="T27" fmla="*/ 5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6" h="67">
                <a:moveTo>
                  <a:pt x="2" y="50"/>
                </a:moveTo>
                <a:cubicBezTo>
                  <a:pt x="0" y="44"/>
                  <a:pt x="17" y="31"/>
                  <a:pt x="23" y="25"/>
                </a:cubicBezTo>
                <a:cubicBezTo>
                  <a:pt x="29" y="19"/>
                  <a:pt x="34" y="15"/>
                  <a:pt x="41" y="11"/>
                </a:cubicBezTo>
                <a:cubicBezTo>
                  <a:pt x="48" y="7"/>
                  <a:pt x="60" y="2"/>
                  <a:pt x="68" y="1"/>
                </a:cubicBezTo>
                <a:cubicBezTo>
                  <a:pt x="76" y="0"/>
                  <a:pt x="84" y="3"/>
                  <a:pt x="91" y="4"/>
                </a:cubicBezTo>
                <a:cubicBezTo>
                  <a:pt x="98" y="5"/>
                  <a:pt x="104" y="6"/>
                  <a:pt x="110" y="8"/>
                </a:cubicBezTo>
                <a:cubicBezTo>
                  <a:pt x="116" y="10"/>
                  <a:pt x="123" y="13"/>
                  <a:pt x="128" y="17"/>
                </a:cubicBezTo>
                <a:cubicBezTo>
                  <a:pt x="133" y="21"/>
                  <a:pt x="137" y="29"/>
                  <a:pt x="139" y="34"/>
                </a:cubicBezTo>
                <a:cubicBezTo>
                  <a:pt x="141" y="39"/>
                  <a:pt x="146" y="45"/>
                  <a:pt x="142" y="50"/>
                </a:cubicBezTo>
                <a:cubicBezTo>
                  <a:pt x="138" y="55"/>
                  <a:pt x="123" y="58"/>
                  <a:pt x="113" y="61"/>
                </a:cubicBezTo>
                <a:cubicBezTo>
                  <a:pt x="103" y="64"/>
                  <a:pt x="92" y="67"/>
                  <a:pt x="83" y="67"/>
                </a:cubicBezTo>
                <a:cubicBezTo>
                  <a:pt x="74" y="67"/>
                  <a:pt x="65" y="65"/>
                  <a:pt x="56" y="64"/>
                </a:cubicBezTo>
                <a:cubicBezTo>
                  <a:pt x="47" y="63"/>
                  <a:pt x="37" y="63"/>
                  <a:pt x="28" y="61"/>
                </a:cubicBezTo>
                <a:cubicBezTo>
                  <a:pt x="19" y="59"/>
                  <a:pt x="7" y="52"/>
                  <a:pt x="2" y="50"/>
                </a:cubicBezTo>
                <a:close/>
              </a:path>
            </a:pathLst>
          </a:custGeom>
          <a:gradFill rotWithShape="1">
            <a:gsLst>
              <a:gs pos="0">
                <a:srgbClr val="C0C0C0">
                  <a:gamma/>
                  <a:shade val="46275"/>
                  <a:invGamma/>
                </a:srgbClr>
              </a:gs>
              <a:gs pos="50000">
                <a:srgbClr val="C0C0C0">
                  <a:alpha val="96001"/>
                </a:srgbClr>
              </a:gs>
              <a:gs pos="100000">
                <a:srgbClr val="C0C0C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Freeform 21"/>
          <p:cNvSpPr>
            <a:spLocks/>
          </p:cNvSpPr>
          <p:nvPr/>
        </p:nvSpPr>
        <p:spPr bwMode="auto">
          <a:xfrm>
            <a:off x="6523038" y="1684338"/>
            <a:ext cx="223837" cy="112712"/>
          </a:xfrm>
          <a:custGeom>
            <a:avLst/>
            <a:gdLst>
              <a:gd name="T0" fmla="*/ 1 w 141"/>
              <a:gd name="T1" fmla="*/ 58 h 71"/>
              <a:gd name="T2" fmla="*/ 18 w 141"/>
              <a:gd name="T3" fmla="*/ 29 h 71"/>
              <a:gd name="T4" fmla="*/ 36 w 141"/>
              <a:gd name="T5" fmla="*/ 15 h 71"/>
              <a:gd name="T6" fmla="*/ 63 w 141"/>
              <a:gd name="T7" fmla="*/ 5 h 71"/>
              <a:gd name="T8" fmla="*/ 91 w 141"/>
              <a:gd name="T9" fmla="*/ 0 h 71"/>
              <a:gd name="T10" fmla="*/ 113 w 141"/>
              <a:gd name="T11" fmla="*/ 6 h 71"/>
              <a:gd name="T12" fmla="*/ 128 w 141"/>
              <a:gd name="T13" fmla="*/ 18 h 71"/>
              <a:gd name="T14" fmla="*/ 134 w 141"/>
              <a:gd name="T15" fmla="*/ 34 h 71"/>
              <a:gd name="T16" fmla="*/ 137 w 141"/>
              <a:gd name="T17" fmla="*/ 54 h 71"/>
              <a:gd name="T18" fmla="*/ 112 w 141"/>
              <a:gd name="T19" fmla="*/ 66 h 71"/>
              <a:gd name="T20" fmla="*/ 78 w 141"/>
              <a:gd name="T21" fmla="*/ 71 h 71"/>
              <a:gd name="T22" fmla="*/ 51 w 141"/>
              <a:gd name="T23" fmla="*/ 68 h 71"/>
              <a:gd name="T24" fmla="*/ 23 w 141"/>
              <a:gd name="T25" fmla="*/ 65 h 71"/>
              <a:gd name="T26" fmla="*/ 1 w 141"/>
              <a:gd name="T27" fmla="*/ 58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1" h="71">
                <a:moveTo>
                  <a:pt x="1" y="58"/>
                </a:moveTo>
                <a:cubicBezTo>
                  <a:pt x="0" y="52"/>
                  <a:pt x="12" y="36"/>
                  <a:pt x="18" y="29"/>
                </a:cubicBezTo>
                <a:cubicBezTo>
                  <a:pt x="24" y="22"/>
                  <a:pt x="29" y="19"/>
                  <a:pt x="36" y="15"/>
                </a:cubicBezTo>
                <a:cubicBezTo>
                  <a:pt x="43" y="11"/>
                  <a:pt x="54" y="7"/>
                  <a:pt x="63" y="5"/>
                </a:cubicBezTo>
                <a:cubicBezTo>
                  <a:pt x="72" y="3"/>
                  <a:pt x="83" y="0"/>
                  <a:pt x="91" y="0"/>
                </a:cubicBezTo>
                <a:cubicBezTo>
                  <a:pt x="99" y="0"/>
                  <a:pt x="107" y="3"/>
                  <a:pt x="113" y="6"/>
                </a:cubicBezTo>
                <a:cubicBezTo>
                  <a:pt x="119" y="9"/>
                  <a:pt x="125" y="13"/>
                  <a:pt x="128" y="18"/>
                </a:cubicBezTo>
                <a:cubicBezTo>
                  <a:pt x="131" y="23"/>
                  <a:pt x="133" y="28"/>
                  <a:pt x="134" y="34"/>
                </a:cubicBezTo>
                <a:cubicBezTo>
                  <a:pt x="135" y="40"/>
                  <a:pt x="141" y="49"/>
                  <a:pt x="137" y="54"/>
                </a:cubicBezTo>
                <a:cubicBezTo>
                  <a:pt x="133" y="59"/>
                  <a:pt x="122" y="63"/>
                  <a:pt x="112" y="66"/>
                </a:cubicBezTo>
                <a:cubicBezTo>
                  <a:pt x="102" y="69"/>
                  <a:pt x="88" y="71"/>
                  <a:pt x="78" y="71"/>
                </a:cubicBezTo>
                <a:cubicBezTo>
                  <a:pt x="68" y="71"/>
                  <a:pt x="60" y="69"/>
                  <a:pt x="51" y="68"/>
                </a:cubicBezTo>
                <a:cubicBezTo>
                  <a:pt x="42" y="67"/>
                  <a:pt x="31" y="67"/>
                  <a:pt x="23" y="65"/>
                </a:cubicBezTo>
                <a:cubicBezTo>
                  <a:pt x="15" y="63"/>
                  <a:pt x="2" y="64"/>
                  <a:pt x="1" y="58"/>
                </a:cubicBezTo>
                <a:close/>
              </a:path>
            </a:pathLst>
          </a:custGeom>
          <a:gradFill rotWithShape="1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>
                  <a:alpha val="85001"/>
                </a:srgbClr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1604963" y="2992438"/>
            <a:ext cx="2232025" cy="13573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000">
                <a:solidFill>
                  <a:schemeClr val="bg1"/>
                </a:solidFill>
                <a:hlinkClick r:id="rId6"/>
              </a:rPr>
              <a:t>Amedeo Avogadro</a:t>
            </a:r>
            <a:r>
              <a:rPr lang="en-US" altLang="en-US" sz="1000"/>
              <a:t> </a:t>
            </a:r>
            <a:r>
              <a:rPr lang="en-US" altLang="en-US" sz="1000">
                <a:solidFill>
                  <a:schemeClr val="bg1"/>
                </a:solidFill>
              </a:rPr>
              <a:t>(1766-1856) 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never knew his own number; 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it was named in his honor by a 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French scientist in 1909. 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its value was first estimated 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by Josef Loschmidt, an Austrian 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chemistry teacher, in 1895</a:t>
            </a:r>
            <a:r>
              <a:rPr lang="en-US" altLang="en-US" sz="140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5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8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 animBg="1"/>
      <p:bldP spid="31754" grpId="0" autoUpdateAnimBg="0"/>
      <p:bldP spid="31755" grpId="0" autoUpdateAnimBg="0"/>
      <p:bldP spid="31756" grpId="0" autoUpdateAnimBg="0"/>
      <p:bldP spid="31757" grpId="0" autoUpdateAnimBg="0"/>
      <p:bldP spid="31758" grpId="0" autoUpdateAnimBg="0"/>
      <p:bldP spid="31759" grpId="0" autoUpdateAnimBg="0"/>
      <p:bldP spid="31761" grpId="0"/>
      <p:bldP spid="31764" grpId="0" animBg="1"/>
      <p:bldP spid="31764" grpId="1" animBg="1"/>
      <p:bldP spid="31764" grpId="2" animBg="1"/>
      <p:bldP spid="31764" grpId="3" animBg="1"/>
      <p:bldP spid="31765" grpId="0" animBg="1"/>
      <p:bldP spid="31765" grpId="1" animBg="1"/>
      <p:bldP spid="317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057400"/>
            <a:ext cx="3886200" cy="1143000"/>
          </a:xfrm>
        </p:spPr>
        <p:txBody>
          <a:bodyPr/>
          <a:lstStyle/>
          <a:p>
            <a:r>
              <a:rPr lang="en-US" altLang="en-US" sz="4000"/>
              <a:t>Amadeo</a:t>
            </a:r>
            <a:br>
              <a:rPr lang="en-US" altLang="en-US" sz="4000"/>
            </a:br>
            <a:r>
              <a:rPr lang="en-US" altLang="en-US" sz="4000"/>
              <a:t> Avogadro</a:t>
            </a: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1800"/>
              <a:t>(1776 – 1856)</a:t>
            </a:r>
            <a:r>
              <a:rPr lang="en-US" altLang="en-US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876800"/>
            <a:ext cx="77724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1 mole  =  602213673600000000000000</a:t>
            </a:r>
          </a:p>
          <a:p>
            <a:pPr>
              <a:buFontTx/>
              <a:buNone/>
            </a:pPr>
            <a:r>
              <a:rPr lang="en-US" altLang="en-US"/>
              <a:t>				or   6.022 x 10</a:t>
            </a:r>
            <a:r>
              <a:rPr lang="en-US" altLang="en-US" baseline="30000"/>
              <a:t>23</a:t>
            </a:r>
          </a:p>
        </p:txBody>
      </p:sp>
      <p:sp>
        <p:nvSpPr>
          <p:cNvPr id="33796" name="AutoShape 4"/>
          <p:cNvSpPr>
            <a:spLocks/>
          </p:cNvSpPr>
          <p:nvPr/>
        </p:nvSpPr>
        <p:spPr bwMode="auto">
          <a:xfrm rot="-5400000" flipH="1" flipV="1">
            <a:off x="7086600" y="4572000"/>
            <a:ext cx="152400" cy="609600"/>
          </a:xfrm>
          <a:prstGeom prst="leftBrace">
            <a:avLst>
              <a:gd name="adj1" fmla="val 33333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/>
          </p:cNvSpPr>
          <p:nvPr/>
        </p:nvSpPr>
        <p:spPr bwMode="auto">
          <a:xfrm rot="-5400000" flipH="1" flipV="1">
            <a:off x="64008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/>
          </p:cNvSpPr>
          <p:nvPr/>
        </p:nvSpPr>
        <p:spPr bwMode="auto">
          <a:xfrm rot="-5400000" flipH="1" flipV="1">
            <a:off x="57150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AutoShape 7"/>
          <p:cNvSpPr>
            <a:spLocks/>
          </p:cNvSpPr>
          <p:nvPr/>
        </p:nvSpPr>
        <p:spPr bwMode="auto">
          <a:xfrm rot="-5400000" flipH="1" flipV="1">
            <a:off x="50292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AutoShape 8"/>
          <p:cNvSpPr>
            <a:spLocks/>
          </p:cNvSpPr>
          <p:nvPr/>
        </p:nvSpPr>
        <p:spPr bwMode="auto">
          <a:xfrm rot="-5400000" flipH="1" flipV="1">
            <a:off x="43434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9"/>
          <p:cNvSpPr>
            <a:spLocks/>
          </p:cNvSpPr>
          <p:nvPr/>
        </p:nvSpPr>
        <p:spPr bwMode="auto">
          <a:xfrm rot="-5400000" flipH="1" flipV="1">
            <a:off x="3657600" y="45720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6673850" y="4419600"/>
            <a:ext cx="7651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thousands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6145213" y="4572000"/>
            <a:ext cx="608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millions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486400" y="4556125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billions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4784725" y="4556125"/>
            <a:ext cx="5794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trillions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3962400" y="4403725"/>
            <a:ext cx="8239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quadrillions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565525" y="4325938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/>
              <a:t>?</a:t>
            </a:r>
          </a:p>
        </p:txBody>
      </p:sp>
      <p:pic>
        <p:nvPicPr>
          <p:cNvPr id="33808" name="Picture 16" descr="Amedeo Avagadro"/>
          <p:cNvPicPr>
            <a:picLocks noChangeAspect="1" noChangeArrowheads="1"/>
          </p:cNvPicPr>
          <p:nvPr/>
        </p:nvPicPr>
        <p:blipFill>
          <a:blip r:embed="rId4">
            <a:lum bright="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28600"/>
            <a:ext cx="3675063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09" name="AutoShape 1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1066800" y="6132513"/>
            <a:ext cx="7059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There is Avogadro's number of particles in a mole of any substance.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62000" y="563563"/>
            <a:ext cx="35004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Particles in a Mole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33796" grpId="0" animBg="1"/>
      <p:bldP spid="33797" grpId="0" animBg="1"/>
      <p:bldP spid="33798" grpId="0" animBg="1"/>
      <p:bldP spid="33799" grpId="0" animBg="1"/>
      <p:bldP spid="33800" grpId="0" animBg="1"/>
      <p:bldP spid="33801" grpId="0" animBg="1"/>
      <p:bldP spid="33802" grpId="0" autoUpdateAnimBg="0"/>
      <p:bldP spid="33803" grpId="0" autoUpdateAnimBg="0"/>
      <p:bldP spid="33804" grpId="0" autoUpdateAnimBg="0"/>
      <p:bldP spid="33805" grpId="0" autoUpdateAnimBg="0"/>
      <p:bldP spid="33806" grpId="0" autoUpdateAnimBg="0"/>
      <p:bldP spid="33807" grpId="0" autoUpdateAnimBg="0"/>
      <p:bldP spid="338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Careers in Chemistry - Philosopher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69925" y="2220913"/>
            <a:ext cx="83772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Q:  </a:t>
            </a:r>
            <a:r>
              <a:rPr lang="en-US" altLang="en-US" sz="2000" i="1"/>
              <a:t>How much is a mole?</a:t>
            </a:r>
          </a:p>
          <a:p>
            <a:r>
              <a:rPr lang="en-US" altLang="en-US" sz="2000"/>
              <a:t>A:  </a:t>
            </a:r>
            <a:r>
              <a:rPr lang="en-US" altLang="en-US" sz="2000" i="1"/>
              <a:t>A mole is a quantity used by chemists to count   atoms and </a:t>
            </a:r>
          </a:p>
          <a:p>
            <a:r>
              <a:rPr lang="en-US" altLang="en-US" sz="2000" i="1"/>
              <a:t>      molecules.  A mole of something is equal to 6.02 x 10</a:t>
            </a:r>
            <a:r>
              <a:rPr lang="en-US" altLang="en-US" sz="2000" i="1" baseline="30000"/>
              <a:t>23 </a:t>
            </a:r>
            <a:r>
              <a:rPr lang="en-US" altLang="en-US" sz="2000" i="1"/>
              <a:t>“somethings.”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71600" y="3392488"/>
            <a:ext cx="6280150" cy="457200"/>
          </a:xfrm>
          <a:prstGeom prst="rect">
            <a:avLst/>
          </a:prstGeom>
          <a:solidFill>
            <a:srgbClr val="E5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1 mole  =  602 200 000 000 000 000 000 000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69925" y="4278313"/>
            <a:ext cx="7781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Q:  </a:t>
            </a:r>
            <a:r>
              <a:rPr lang="en-US" altLang="en-US" sz="2000" i="1"/>
              <a:t>Can you give me an example to put that number in perspective?</a:t>
            </a:r>
          </a:p>
          <a:p>
            <a:r>
              <a:rPr lang="en-US" altLang="en-US" sz="2000"/>
              <a:t>A:  </a:t>
            </a:r>
            <a:r>
              <a:rPr lang="en-US" altLang="en-US" sz="2000" i="1"/>
              <a:t>A computer that can count 10,000,000 atoms per second would</a:t>
            </a:r>
          </a:p>
          <a:p>
            <a:r>
              <a:rPr lang="en-US" altLang="en-US" sz="2000" i="1"/>
              <a:t>      take 2,000,000,000 years to count 1 mole of a substance.</a:t>
            </a:r>
            <a:endParaRPr lang="en-US" altLang="en-US" sz="2000"/>
          </a:p>
        </p:txBody>
      </p:sp>
      <p:sp>
        <p:nvSpPr>
          <p:cNvPr id="35846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5847" name="Picture 7" descr="Mo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25" y="1871663"/>
            <a:ext cx="1571625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 autoUpdateAnimBg="0"/>
      <p:bldP spid="3584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Counting to 1 Mole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76288" y="1812925"/>
            <a:ext cx="7529512" cy="701675"/>
          </a:xfrm>
          <a:prstGeom prst="rect">
            <a:avLst/>
          </a:prstGeom>
          <a:solidFill>
            <a:srgbClr val="E1E1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Is that right?  </a:t>
            </a:r>
            <a:r>
              <a:rPr lang="en-US" altLang="en-US" sz="2000" i="1"/>
              <a:t>A computer counting 10 million atoms every second</a:t>
            </a:r>
          </a:p>
          <a:p>
            <a:r>
              <a:rPr lang="en-US" altLang="en-US" sz="2000" i="1"/>
              <a:t>would need to count for 2 billion years to count just a single mole</a:t>
            </a:r>
            <a:r>
              <a:rPr lang="en-US" altLang="en-US" sz="2000"/>
              <a:t>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85813" y="2906713"/>
            <a:ext cx="3481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Lets look at the mathematics.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762000" y="4583113"/>
            <a:ext cx="7559675" cy="1006475"/>
          </a:xfrm>
          <a:prstGeom prst="rect">
            <a:avLst/>
          </a:prstGeom>
          <a:solidFill>
            <a:srgbClr val="E5FFE5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Therefore 1 year has 31,536,000 seconds or 3.1536 x 10</a:t>
            </a:r>
            <a:r>
              <a:rPr lang="en-US" altLang="en-US" sz="2000" baseline="30000"/>
              <a:t>7</a:t>
            </a:r>
            <a:r>
              <a:rPr lang="en-US" altLang="en-US" sz="2000"/>
              <a:t> sec. </a:t>
            </a:r>
          </a:p>
          <a:p>
            <a:r>
              <a:rPr lang="en-US" altLang="en-US" sz="2000"/>
              <a:t>A computer counting 10,000,000 atoms every second could count</a:t>
            </a:r>
          </a:p>
          <a:p>
            <a:r>
              <a:rPr lang="en-US" altLang="en-US" sz="2000"/>
              <a:t>3.153 x 10</a:t>
            </a:r>
            <a:r>
              <a:rPr lang="en-US" altLang="en-US" sz="2000" baseline="30000"/>
              <a:t>14</a:t>
            </a:r>
            <a:r>
              <a:rPr lang="en-US" altLang="en-US" sz="2000"/>
              <a:t> atoms every year.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762000" y="5726113"/>
            <a:ext cx="7856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Finally, 6.02 x 10</a:t>
            </a:r>
            <a:r>
              <a:rPr lang="en-US" altLang="en-US" sz="2000" baseline="30000"/>
              <a:t>23</a:t>
            </a:r>
            <a:r>
              <a:rPr lang="en-US" altLang="en-US" sz="2000"/>
              <a:t> atoms divided by 3.1536 x 10</a:t>
            </a:r>
            <a:r>
              <a:rPr lang="en-US" altLang="en-US" sz="2000" baseline="30000"/>
              <a:t>14</a:t>
            </a:r>
            <a:r>
              <a:rPr lang="en-US" altLang="en-US" sz="2000"/>
              <a:t> atoms every year</a:t>
            </a:r>
          </a:p>
          <a:p>
            <a:r>
              <a:rPr lang="en-US" altLang="en-US" sz="2000"/>
              <a:t>equals </a:t>
            </a:r>
            <a:r>
              <a:rPr lang="en-US" altLang="en-US" sz="2000">
                <a:solidFill>
                  <a:srgbClr val="CC0000"/>
                </a:solidFill>
              </a:rPr>
              <a:t>1,908,929,477 years</a:t>
            </a:r>
            <a:r>
              <a:rPr lang="en-US" altLang="en-US" sz="2000"/>
              <a:t> or approximately 2 billion years!</a:t>
            </a:r>
          </a:p>
        </p:txBody>
      </p:sp>
      <p:sp>
        <p:nvSpPr>
          <p:cNvPr id="37895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750888" y="3690938"/>
            <a:ext cx="176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x sec = 1 year</a:t>
            </a:r>
            <a:endParaRPr lang="en-US" altLang="en-US" sz="2000" baseline="-25000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2493963" y="3538538"/>
            <a:ext cx="1214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365 days</a:t>
            </a:r>
            <a:endParaRPr lang="en-US" altLang="en-US" sz="2000" baseline="-25000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2659063" y="3871913"/>
            <a:ext cx="88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1 year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3919538" y="3871913"/>
            <a:ext cx="80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1 day</a:t>
            </a:r>
            <a:endParaRPr lang="en-US" altLang="en-US" sz="2000" baseline="-25000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3760788" y="3538538"/>
            <a:ext cx="1171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24 hours</a:t>
            </a:r>
            <a:endParaRPr lang="en-US" altLang="en-US" sz="2000" baseline="-25000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4967288" y="3538538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60 min</a:t>
            </a:r>
            <a:endParaRPr lang="en-US" altLang="en-US" sz="2000" baseline="-25000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4972050" y="3871913"/>
            <a:ext cx="903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1 hour</a:t>
            </a:r>
            <a:endParaRPr lang="en-US" altLang="en-US" sz="2000" baseline="-25000"/>
          </a:p>
        </p:txBody>
      </p:sp>
      <p:grpSp>
        <p:nvGrpSpPr>
          <p:cNvPr id="37903" name="Group 15"/>
          <p:cNvGrpSpPr>
            <a:grpSpLocks/>
          </p:cNvGrpSpPr>
          <p:nvPr/>
        </p:nvGrpSpPr>
        <p:grpSpPr bwMode="auto">
          <a:xfrm>
            <a:off x="2519363" y="3565525"/>
            <a:ext cx="1181100" cy="676275"/>
            <a:chOff x="1872" y="2730"/>
            <a:chExt cx="816" cy="438"/>
          </a:xfrm>
        </p:grpSpPr>
        <p:sp>
          <p:nvSpPr>
            <p:cNvPr id="37904" name="AutoShape 16"/>
            <p:cNvSpPr>
              <a:spLocks noChangeArrowheads="1"/>
            </p:cNvSpPr>
            <p:nvPr/>
          </p:nvSpPr>
          <p:spPr bwMode="auto">
            <a:xfrm>
              <a:off x="1872" y="2730"/>
              <a:ext cx="816" cy="438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5" name="Line 17"/>
            <p:cNvSpPr>
              <a:spLocks noChangeShapeType="1"/>
            </p:cNvSpPr>
            <p:nvPr/>
          </p:nvSpPr>
          <p:spPr bwMode="auto">
            <a:xfrm>
              <a:off x="1902" y="2952"/>
              <a:ext cx="7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06" name="Group 18"/>
          <p:cNvGrpSpPr>
            <a:grpSpLocks/>
          </p:cNvGrpSpPr>
          <p:nvPr/>
        </p:nvGrpSpPr>
        <p:grpSpPr bwMode="auto">
          <a:xfrm>
            <a:off x="3752850" y="3565525"/>
            <a:ext cx="1185863" cy="676275"/>
            <a:chOff x="1872" y="2730"/>
            <a:chExt cx="816" cy="438"/>
          </a:xfrm>
        </p:grpSpPr>
        <p:sp>
          <p:nvSpPr>
            <p:cNvPr id="37907" name="AutoShape 19"/>
            <p:cNvSpPr>
              <a:spLocks noChangeArrowheads="1"/>
            </p:cNvSpPr>
            <p:nvPr/>
          </p:nvSpPr>
          <p:spPr bwMode="auto">
            <a:xfrm>
              <a:off x="1872" y="2730"/>
              <a:ext cx="816" cy="438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8" name="Line 20"/>
            <p:cNvSpPr>
              <a:spLocks noChangeShapeType="1"/>
            </p:cNvSpPr>
            <p:nvPr/>
          </p:nvSpPr>
          <p:spPr bwMode="auto">
            <a:xfrm>
              <a:off x="1902" y="2952"/>
              <a:ext cx="7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09" name="Group 21"/>
          <p:cNvGrpSpPr>
            <a:grpSpLocks/>
          </p:cNvGrpSpPr>
          <p:nvPr/>
        </p:nvGrpSpPr>
        <p:grpSpPr bwMode="auto">
          <a:xfrm>
            <a:off x="4986338" y="3565525"/>
            <a:ext cx="914400" cy="676275"/>
            <a:chOff x="1872" y="2730"/>
            <a:chExt cx="816" cy="438"/>
          </a:xfrm>
        </p:grpSpPr>
        <p:sp>
          <p:nvSpPr>
            <p:cNvPr id="37910" name="AutoShape 22"/>
            <p:cNvSpPr>
              <a:spLocks noChangeArrowheads="1"/>
            </p:cNvSpPr>
            <p:nvPr/>
          </p:nvSpPr>
          <p:spPr bwMode="auto">
            <a:xfrm>
              <a:off x="1872" y="2730"/>
              <a:ext cx="816" cy="438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>
              <a:off x="1902" y="2952"/>
              <a:ext cx="7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12" name="Line 24"/>
          <p:cNvSpPr>
            <a:spLocks noChangeShapeType="1"/>
          </p:cNvSpPr>
          <p:nvPr/>
        </p:nvSpPr>
        <p:spPr bwMode="auto">
          <a:xfrm flipV="1">
            <a:off x="1957388" y="3879850"/>
            <a:ext cx="457200" cy="85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 flipV="1">
            <a:off x="2984500" y="4056063"/>
            <a:ext cx="485775" cy="952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 flipV="1">
            <a:off x="3048000" y="3713163"/>
            <a:ext cx="547688" cy="1095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5" name="Line 27"/>
          <p:cNvSpPr>
            <a:spLocks noChangeShapeType="1"/>
          </p:cNvSpPr>
          <p:nvPr/>
        </p:nvSpPr>
        <p:spPr bwMode="auto">
          <a:xfrm flipV="1">
            <a:off x="4235450" y="4056063"/>
            <a:ext cx="409575" cy="1000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Line 28"/>
          <p:cNvSpPr>
            <a:spLocks noChangeShapeType="1"/>
          </p:cNvSpPr>
          <p:nvPr/>
        </p:nvSpPr>
        <p:spPr bwMode="auto">
          <a:xfrm flipV="1">
            <a:off x="4200525" y="3722688"/>
            <a:ext cx="628650" cy="88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7" name="Line 29"/>
          <p:cNvSpPr>
            <a:spLocks noChangeShapeType="1"/>
          </p:cNvSpPr>
          <p:nvPr/>
        </p:nvSpPr>
        <p:spPr bwMode="auto">
          <a:xfrm flipV="1">
            <a:off x="5278438" y="4060825"/>
            <a:ext cx="552450" cy="85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5937250" y="3565525"/>
            <a:ext cx="931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60 sec</a:t>
            </a:r>
            <a:endParaRPr lang="en-US" altLang="en-US" sz="2000" baseline="-25000"/>
          </a:p>
        </p:txBody>
      </p: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5999163" y="3894138"/>
            <a:ext cx="80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1 min</a:t>
            </a:r>
            <a:endParaRPr lang="en-US" altLang="en-US" sz="2000" baseline="-25000"/>
          </a:p>
        </p:txBody>
      </p:sp>
      <p:grpSp>
        <p:nvGrpSpPr>
          <p:cNvPr id="37920" name="Group 32"/>
          <p:cNvGrpSpPr>
            <a:grpSpLocks/>
          </p:cNvGrpSpPr>
          <p:nvPr/>
        </p:nvGrpSpPr>
        <p:grpSpPr bwMode="auto">
          <a:xfrm>
            <a:off x="5957888" y="3587750"/>
            <a:ext cx="928687" cy="676275"/>
            <a:chOff x="1872" y="2730"/>
            <a:chExt cx="816" cy="438"/>
          </a:xfrm>
        </p:grpSpPr>
        <p:sp>
          <p:nvSpPr>
            <p:cNvPr id="37921" name="AutoShape 33"/>
            <p:cNvSpPr>
              <a:spLocks noChangeArrowheads="1"/>
            </p:cNvSpPr>
            <p:nvPr/>
          </p:nvSpPr>
          <p:spPr bwMode="auto">
            <a:xfrm>
              <a:off x="1872" y="2730"/>
              <a:ext cx="816" cy="438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>
              <a:off x="1902" y="2952"/>
              <a:ext cx="7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23" name="Line 35"/>
          <p:cNvSpPr>
            <a:spLocks noChangeShapeType="1"/>
          </p:cNvSpPr>
          <p:nvPr/>
        </p:nvSpPr>
        <p:spPr bwMode="auto">
          <a:xfrm flipV="1">
            <a:off x="5407025" y="3740150"/>
            <a:ext cx="423863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4" name="Line 36"/>
          <p:cNvSpPr>
            <a:spLocks noChangeShapeType="1"/>
          </p:cNvSpPr>
          <p:nvPr/>
        </p:nvSpPr>
        <p:spPr bwMode="auto">
          <a:xfrm flipV="1">
            <a:off x="6315075" y="4092575"/>
            <a:ext cx="409575" cy="71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6870700" y="3725863"/>
            <a:ext cx="2136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= 31,536,000 sec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893" grpId="0" animBg="1" autoUpdateAnimBg="0"/>
      <p:bldP spid="37894" grpId="0" autoUpdateAnimBg="0"/>
      <p:bldP spid="37896" grpId="0" autoUpdateAnimBg="0"/>
      <p:bldP spid="37897" grpId="0"/>
      <p:bldP spid="37898" grpId="0"/>
      <p:bldP spid="37899" grpId="0"/>
      <p:bldP spid="37900" grpId="0"/>
      <p:bldP spid="37901" grpId="0"/>
      <p:bldP spid="37902" grpId="0"/>
      <p:bldP spid="37912" grpId="0" animBg="1"/>
      <p:bldP spid="37913" grpId="0" animBg="1"/>
      <p:bldP spid="37914" grpId="0" animBg="1"/>
      <p:bldP spid="37915" grpId="0" animBg="1"/>
      <p:bldP spid="37916" grpId="0" animBg="1"/>
      <p:bldP spid="37917" grpId="0" animBg="1"/>
      <p:bldP spid="37918" grpId="0"/>
      <p:bldP spid="37919" grpId="0"/>
      <p:bldP spid="37923" grpId="0" animBg="1"/>
      <p:bldP spid="37924" grpId="0" animBg="1"/>
      <p:bldP spid="379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MPj0395908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10000"/>
            <a:ext cx="1905000" cy="143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Big is a Mole?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85800" y="1868488"/>
            <a:ext cx="6980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One mole of marbles would cover the entire Earth </a:t>
            </a:r>
          </a:p>
          <a:p>
            <a:r>
              <a:rPr lang="en-US" altLang="en-US" sz="2400"/>
              <a:t>(oceans included) for a depth of three miles.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85800" y="3155950"/>
            <a:ext cx="75580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One mole of $100 bills stacked one on top of another </a:t>
            </a:r>
          </a:p>
          <a:p>
            <a:r>
              <a:rPr lang="en-US" altLang="en-US" sz="2400"/>
              <a:t>would reach from the Sun to Pluto and back 7.5 million</a:t>
            </a:r>
          </a:p>
          <a:p>
            <a:r>
              <a:rPr lang="en-US" altLang="en-US" sz="2400"/>
              <a:t>times.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685800" y="5121275"/>
            <a:ext cx="6653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It would take light 9500 years to travel from the </a:t>
            </a:r>
          </a:p>
          <a:p>
            <a:r>
              <a:rPr lang="en-US" altLang="en-US" sz="2400"/>
              <a:t>bottom to the top of a stack of 1 mole of $1 bills.</a:t>
            </a:r>
          </a:p>
        </p:txBody>
      </p:sp>
      <p:sp>
        <p:nvSpPr>
          <p:cNvPr id="39943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944" name="Picture 8" descr="marbl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86000"/>
            <a:ext cx="1514475" cy="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5" name="Picture 9" descr="MCj0407936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724400"/>
            <a:ext cx="14986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Avogadro’s Number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  <a:solidFill>
            <a:srgbClr val="F5F1EF">
              <a:alpha val="50000"/>
            </a:srgb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/>
              <a:t>A </a:t>
            </a:r>
            <a:r>
              <a:rPr lang="en-US" altLang="en-US" sz="2000">
                <a:solidFill>
                  <a:srgbClr val="0000FF"/>
                </a:solidFill>
              </a:rPr>
              <a:t>MOLE</a:t>
            </a:r>
            <a:r>
              <a:rPr lang="en-US" altLang="en-US" sz="2000"/>
              <a:t> of any substance contains as many elementary units (atoms and molecules) as the number of atoms in 12 g of the isotope of carbon-12.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/>
              <a:t>This number is called AVOGADRO’s number  N</a:t>
            </a:r>
            <a:r>
              <a:rPr lang="en-US" altLang="en-US" sz="2000" baseline="-25000"/>
              <a:t>A</a:t>
            </a:r>
            <a:r>
              <a:rPr lang="en-US" altLang="en-US" sz="2000"/>
              <a:t> = </a:t>
            </a:r>
            <a:r>
              <a:rPr lang="en-US" altLang="en-US" sz="2000">
                <a:solidFill>
                  <a:srgbClr val="0000FF"/>
                </a:solidFill>
              </a:rPr>
              <a:t>6.02 x 10</a:t>
            </a:r>
            <a:r>
              <a:rPr lang="en-US" altLang="en-US" sz="2000" baseline="30000">
                <a:solidFill>
                  <a:srgbClr val="0000FF"/>
                </a:solidFill>
              </a:rPr>
              <a:t>23</a:t>
            </a:r>
            <a:r>
              <a:rPr lang="en-US" altLang="en-US" sz="2000"/>
              <a:t> particles/mol</a:t>
            </a:r>
            <a:endParaRPr lang="en-US" altLang="en-US" sz="2000" baseline="300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/>
              <a:t>The mass of one mole of a substance is called MOLAR MASS symbolized by MM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/>
              <a:t>Units of MM are g/mol</a:t>
            </a:r>
            <a:endParaRPr lang="en-US" altLang="en-US" sz="2000" baseline="3000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/>
              <a:t>Examples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6600"/>
                </a:solidFill>
              </a:rPr>
              <a:t>	H</a:t>
            </a:r>
            <a:r>
              <a:rPr lang="en-US" altLang="en-US" sz="2000" baseline="-25000">
                <a:solidFill>
                  <a:srgbClr val="006600"/>
                </a:solidFill>
              </a:rPr>
              <a:t>2</a:t>
            </a:r>
            <a:r>
              <a:rPr lang="en-US" altLang="en-US" sz="2000">
                <a:solidFill>
                  <a:srgbClr val="006600"/>
                </a:solidFill>
              </a:rPr>
              <a:t>	hydrogen		2.02 	g/mol</a:t>
            </a:r>
            <a:endParaRPr lang="en-US" altLang="en-US" sz="2000" baseline="30000">
              <a:solidFill>
                <a:srgbClr val="006600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6600"/>
                </a:solidFill>
              </a:rPr>
              <a:t>	He	helium			4.0 	g/mol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6600"/>
                </a:solidFill>
              </a:rPr>
              <a:t>	N</a:t>
            </a:r>
            <a:r>
              <a:rPr lang="en-US" altLang="en-US" sz="2000" baseline="-25000">
                <a:solidFill>
                  <a:srgbClr val="006600"/>
                </a:solidFill>
              </a:rPr>
              <a:t>2</a:t>
            </a:r>
            <a:r>
              <a:rPr lang="en-US" altLang="en-US" sz="2000">
                <a:solidFill>
                  <a:srgbClr val="006600"/>
                </a:solidFill>
              </a:rPr>
              <a:t>	nitrogen		28.0 	g/mol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6600"/>
                </a:solidFill>
              </a:rPr>
              <a:t>	O</a:t>
            </a:r>
            <a:r>
              <a:rPr lang="en-US" altLang="en-US" sz="2000" baseline="-25000">
                <a:solidFill>
                  <a:srgbClr val="006600"/>
                </a:solidFill>
              </a:rPr>
              <a:t>2</a:t>
            </a:r>
            <a:r>
              <a:rPr lang="en-US" altLang="en-US" sz="2000">
                <a:solidFill>
                  <a:srgbClr val="006600"/>
                </a:solidFill>
              </a:rPr>
              <a:t>	oxygen			32.0 	g/mol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006600"/>
                </a:solidFill>
              </a:rPr>
              <a:t>	CO</a:t>
            </a:r>
            <a:r>
              <a:rPr lang="en-US" altLang="en-US" sz="2000" baseline="-25000">
                <a:solidFill>
                  <a:srgbClr val="006600"/>
                </a:solidFill>
              </a:rPr>
              <a:t>2</a:t>
            </a:r>
            <a:r>
              <a:rPr lang="en-US" altLang="en-US" sz="2000">
                <a:solidFill>
                  <a:srgbClr val="006600"/>
                </a:solidFill>
              </a:rPr>
              <a:t>	carbon dioxide		44.0 	g/mol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000">
              <a:solidFill>
                <a:srgbClr val="006600"/>
              </a:solidFill>
            </a:endParaRPr>
          </a:p>
        </p:txBody>
      </p:sp>
      <p:sp>
        <p:nvSpPr>
          <p:cNvPr id="41988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3333CC"/>
    </a:accent2>
    <a:accent3>
      <a:srgbClr val="FFFFFF"/>
    </a:accent3>
    <a:accent4>
      <a:srgbClr val="000000"/>
    </a:accent4>
    <a:accent5>
      <a:srgbClr val="CAE2FF"/>
    </a:accent5>
    <a:accent6>
      <a:srgbClr val="2D2DB9"/>
    </a:accent6>
    <a:hlink>
      <a:srgbClr val="0000CC"/>
    </a:hlink>
    <a:folHlink>
      <a:srgbClr val="AF67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829</Words>
  <Application>Microsoft Office PowerPoint</Application>
  <PresentationFormat>On-screen Show (4:3)</PresentationFormat>
  <Paragraphs>160</Paragraphs>
  <Slides>10</Slides>
  <Notes>10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Default Design</vt:lpstr>
      <vt:lpstr>The Mole Concept</vt:lpstr>
      <vt:lpstr>Counting Atoms</vt:lpstr>
      <vt:lpstr>The Mole is Developed</vt:lpstr>
      <vt:lpstr>Amadeo  Avogadro (1776 – 1856) </vt:lpstr>
      <vt:lpstr>Amadeo  Avogadro (1776 – 1856) </vt:lpstr>
      <vt:lpstr>Careers in Chemistry - Philosopher</vt:lpstr>
      <vt:lpstr>Counting to 1 Mole</vt:lpstr>
      <vt:lpstr>How Big is a Mole?</vt:lpstr>
      <vt:lpstr>Avogadro’s Number</vt:lpstr>
      <vt:lpstr>1 Mole of Particles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Mole Concept</dc:title>
  <dc:subject>Chemistry</dc:subject>
  <dc:creator>Jeff Christopherson</dc:creator>
  <dc:description>All rights reserved.</dc:description>
  <cp:lastModifiedBy>Greg B. Cate</cp:lastModifiedBy>
  <cp:revision>2</cp:revision>
  <dcterms:created xsi:type="dcterms:W3CDTF">2008-03-21T21:02:31Z</dcterms:created>
  <dcterms:modified xsi:type="dcterms:W3CDTF">2016-11-09T03:41:35Z</dcterms:modified>
</cp:coreProperties>
</file>